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9" r:id="rId3"/>
    <p:sldId id="284" r:id="rId4"/>
    <p:sldId id="289" r:id="rId5"/>
    <p:sldId id="303" r:id="rId6"/>
    <p:sldId id="374" r:id="rId7"/>
    <p:sldId id="375" r:id="rId8"/>
    <p:sldId id="376" r:id="rId9"/>
    <p:sldId id="377" r:id="rId10"/>
    <p:sldId id="382" r:id="rId11"/>
    <p:sldId id="383" r:id="rId12"/>
    <p:sldId id="384" r:id="rId13"/>
    <p:sldId id="385" r:id="rId14"/>
    <p:sldId id="378" r:id="rId15"/>
    <p:sldId id="286" r:id="rId16"/>
    <p:sldId id="339" r:id="rId17"/>
    <p:sldId id="388" r:id="rId18"/>
    <p:sldId id="387" r:id="rId19"/>
    <p:sldId id="390" r:id="rId20"/>
    <p:sldId id="391" r:id="rId21"/>
    <p:sldId id="39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287" r:id="rId45"/>
    <p:sldId id="371" r:id="rId46"/>
    <p:sldId id="425" r:id="rId47"/>
    <p:sldId id="426" r:id="rId48"/>
    <p:sldId id="427" r:id="rId49"/>
    <p:sldId id="428" r:id="rId50"/>
    <p:sldId id="429" r:id="rId51"/>
    <p:sldId id="430" r:id="rId52"/>
    <p:sldId id="432" r:id="rId53"/>
    <p:sldId id="433" r:id="rId54"/>
    <p:sldId id="431" r:id="rId55"/>
    <p:sldId id="434" r:id="rId56"/>
    <p:sldId id="288" r:id="rId5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1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26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38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709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805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03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63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62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30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22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4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361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30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101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98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59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85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97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5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31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95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49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398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680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080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559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8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38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58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71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27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520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8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2558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435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499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321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2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0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700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751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90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3181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347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578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568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33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51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17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3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2024/10/23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68799" y="1565167"/>
            <a:ext cx="6630184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Reinforcement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Learning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404508" y="3342578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Dong,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Hanwen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2023.05.08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r" eaLnBrk="0" latinLnBrk="0" hangingPunct="0"/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——Applications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of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AlphaGo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Zero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and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endParaRPr lang="en-US" altLang="zh-CN" sz="180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04508" y="2758504"/>
            <a:ext cx="4042771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Department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Computer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Science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and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Engineering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MSc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in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Computer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Science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709386" y="1355840"/>
            <a:ext cx="73902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2000" dirty="0">
                <a:solidFill>
                  <a:srgbClr val="FF0000"/>
                </a:solidFill>
              </a:rPr>
              <a:t>Select</a:t>
            </a:r>
            <a:r>
              <a:rPr kumimoji="1" lang="en" altLang="zh-CN" sz="2000" dirty="0"/>
              <a:t>: Based on a certain policy, the action is selected from the root node until it reaches leaf node.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>
                <a:solidFill>
                  <a:srgbClr val="FF0000"/>
                </a:solidFill>
              </a:rPr>
              <a:t>Expand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and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Evaluate</a:t>
            </a:r>
            <a:r>
              <a:rPr kumimoji="1" lang="en-US" altLang="zh-CN" sz="2000" dirty="0"/>
              <a:t>: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Add child node to the current leaf node. The action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probability</a:t>
            </a:r>
            <a:r>
              <a:rPr kumimoji="1" lang="en" altLang="zh-CN" sz="2000" dirty="0"/>
              <a:t> and the action value </a:t>
            </a:r>
            <a:r>
              <a:rPr kumimoji="1" lang="en-US" altLang="zh-CN" sz="2000" dirty="0"/>
              <a:t>are</a:t>
            </a:r>
            <a:r>
              <a:rPr kumimoji="1" lang="en" altLang="zh-CN" sz="2000" dirty="0"/>
              <a:t> evaluated directly by policy network and value network. 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>
                <a:solidFill>
                  <a:srgbClr val="FF0000"/>
                </a:solidFill>
              </a:rPr>
              <a:t>Backup</a:t>
            </a:r>
            <a:r>
              <a:rPr kumimoji="1" lang="en-US" altLang="zh-CN" sz="2000" dirty="0"/>
              <a:t>: </a:t>
            </a:r>
            <a:r>
              <a:rPr kumimoji="1" lang="en" altLang="zh-CN" sz="2000" dirty="0"/>
              <a:t>The results are updated in a backward way by visiting the nodes passed in the current round of tree search</a:t>
            </a:r>
            <a:r>
              <a:rPr kumimoji="1" lang="en-US" altLang="zh-CN" sz="2000" dirty="0"/>
              <a:t>.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If the leaf node reach</a:t>
            </a:r>
            <a:r>
              <a:rPr kumimoji="1" lang="en-US" altLang="zh-CN" sz="2000" dirty="0"/>
              <a:t>es</a:t>
            </a:r>
            <a:r>
              <a:rPr kumimoji="1" lang="en" altLang="zh-CN" sz="2000" dirty="0"/>
              <a:t> the terminal state of the game, then the result is given by the game.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2ADD2B-A14F-936B-DE39-9CD6297EE756}"/>
              </a:ext>
            </a:extLst>
          </p:cNvPr>
          <p:cNvSpPr txBox="1"/>
          <p:nvPr/>
        </p:nvSpPr>
        <p:spPr>
          <a:xfrm>
            <a:off x="1014607" y="873495"/>
            <a:ext cx="3714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Tree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AlphaZero</a:t>
            </a:r>
            <a:r>
              <a:rPr kumimoji="1" lang="en-US" altLang="zh-CN" sz="2000" dirty="0"/>
              <a:t>:</a:t>
            </a: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732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DF31FA-825B-3C8C-44E3-1797BE6E2CD3}"/>
              </a:ext>
            </a:extLst>
          </p:cNvPr>
          <p:cNvSpPr txBox="1"/>
          <p:nvPr/>
        </p:nvSpPr>
        <p:spPr>
          <a:xfrm>
            <a:off x="898978" y="1038943"/>
            <a:ext cx="74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800" dirty="0"/>
              <a:t>In the select stage, the action is given by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2E2C41-E55E-2767-D7E7-C074AA53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59" y="1583431"/>
            <a:ext cx="2946400" cy="381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827780-1430-59A2-A1AE-E19278609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095" y="2152287"/>
            <a:ext cx="1181100" cy="50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94F9E1-6AF5-026F-ED0F-733C586D2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149" y="2139587"/>
            <a:ext cx="3175000" cy="533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2B38DC-EEF7-6827-1573-235E5281E34F}"/>
              </a:ext>
            </a:extLst>
          </p:cNvPr>
          <p:cNvSpPr txBox="1"/>
          <p:nvPr/>
        </p:nvSpPr>
        <p:spPr>
          <a:xfrm>
            <a:off x="898978" y="2221621"/>
            <a:ext cx="91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where</a:t>
            </a:r>
            <a:endParaRPr kumimoji="1" lang="en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1F1D9D-A5A5-9812-2E42-011A3827987F}"/>
              </a:ext>
            </a:extLst>
          </p:cNvPr>
          <p:cNvSpPr txBox="1"/>
          <p:nvPr/>
        </p:nvSpPr>
        <p:spPr>
          <a:xfrm>
            <a:off x="3105785" y="2196431"/>
            <a:ext cx="91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and</a:t>
            </a:r>
            <a:endParaRPr kumimoji="1" lang="en" altLang="zh-CN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CFEC9A-B1ED-DEB8-6759-B97291AD348A}"/>
              </a:ext>
            </a:extLst>
          </p:cNvPr>
          <p:cNvSpPr txBox="1"/>
          <p:nvPr/>
        </p:nvSpPr>
        <p:spPr>
          <a:xfrm>
            <a:off x="1559103" y="299229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" altLang="zh-CN" sz="1800" dirty="0"/>
              <a:t>encourages to exploit action with high</a:t>
            </a:r>
            <a:r>
              <a:rPr kumimoji="1" lang="en-US" altLang="zh-CN" sz="1800" dirty="0"/>
              <a:t>er</a:t>
            </a:r>
            <a:r>
              <a:rPr kumimoji="1" lang="en" altLang="zh-CN" sz="1800" dirty="0"/>
              <a:t> action value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EB9FDA-C538-4305-5DD9-DF9A74209796}"/>
              </a:ext>
            </a:extLst>
          </p:cNvPr>
          <p:cNvSpPr txBox="1"/>
          <p:nvPr/>
        </p:nvSpPr>
        <p:spPr>
          <a:xfrm>
            <a:off x="1612696" y="3680925"/>
            <a:ext cx="6111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CN" sz="1800" dirty="0"/>
              <a:t>encourages to explore action with higher prior probability and lower visit count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7D646A-3911-4C2F-EE14-DFCF932C4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87" y="3668929"/>
            <a:ext cx="698500" cy="431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D99FD1-B193-E759-F4A4-3779E9652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87" y="2960525"/>
            <a:ext cx="711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DF31FA-825B-3C8C-44E3-1797BE6E2CD3}"/>
              </a:ext>
            </a:extLst>
          </p:cNvPr>
          <p:cNvSpPr txBox="1"/>
          <p:nvPr/>
        </p:nvSpPr>
        <p:spPr>
          <a:xfrm>
            <a:off x="898978" y="1038943"/>
            <a:ext cx="74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CN" sz="1800" dirty="0"/>
              <a:t>In the expand and evaluate stage</a:t>
            </a:r>
            <a:r>
              <a:rPr kumimoji="1" lang="en-US" altLang="zh-CN" sz="1800" dirty="0"/>
              <a:t>:</a:t>
            </a:r>
            <a:endParaRPr kumimoji="1" lang="en" altLang="zh-CN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3C76BD-B322-EBCE-FC60-CA89EC2030DD}"/>
              </a:ext>
            </a:extLst>
          </p:cNvPr>
          <p:cNvSpPr txBox="1"/>
          <p:nvPr/>
        </p:nvSpPr>
        <p:spPr>
          <a:xfrm>
            <a:off x="709386" y="1587360"/>
            <a:ext cx="7599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network outputs the probability 𝑃(𝑠, 𝑎) of each action to be selected under current state.</a:t>
            </a:r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Value network outputs the value 𝑣 of current state s</a:t>
            </a:r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𝑃(𝑠, 𝑎) is used to calculate 𝑈(𝑠, 𝑎) described in select stage</a:t>
            </a:r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342900" indent="-34290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The value 𝑣 is used to calculate 𝑊 in backup stage, where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𝑊 (𝑠, 𝑎) = 𝑊 (𝑠, 𝑎) + 𝑣.</a:t>
            </a:r>
          </a:p>
        </p:txBody>
      </p:sp>
    </p:spTree>
    <p:extLst>
      <p:ext uri="{BB962C8B-B14F-4D97-AF65-F5344CB8AC3E}">
        <p14:creationId xmlns:p14="http://schemas.microsoft.com/office/powerpoint/2010/main" val="279911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DF31FA-825B-3C8C-44E3-1797BE6E2CD3}"/>
              </a:ext>
            </a:extLst>
          </p:cNvPr>
          <p:cNvSpPr txBox="1"/>
          <p:nvPr/>
        </p:nvSpPr>
        <p:spPr>
          <a:xfrm>
            <a:off x="898978" y="1038943"/>
            <a:ext cx="74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" altLang="zh-CN" sz="1800" dirty="0"/>
              <a:t>In the backup stage</a:t>
            </a:r>
            <a:r>
              <a:rPr kumimoji="1" lang="en-US" altLang="zh-CN" sz="1800" dirty="0"/>
              <a:t>,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all the information in each node is updated,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3C76BD-B322-EBCE-FC60-CA89EC2030DD}"/>
                  </a:ext>
                </a:extLst>
              </p:cNvPr>
              <p:cNvSpPr txBox="1"/>
              <p:nvPr/>
            </p:nvSpPr>
            <p:spPr>
              <a:xfrm>
                <a:off x="1014607" y="1561234"/>
                <a:ext cx="5203734" cy="1641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𝑁(𝑠, 𝑎) = 𝑁(𝑠, 𝑎) + 1</a:t>
                </a:r>
              </a:p>
              <a:p>
                <a:pPr marL="342900" indent="-34290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342900" indent="-34290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𝑊 (𝑠, 𝑎) = 𝑊 (𝑠, 𝑎) + 𝑣,</a:t>
                </a:r>
              </a:p>
              <a:p>
                <a:pPr marL="342900" indent="-34290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342900" indent="-34290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zh-CN" altLang="en-US" sz="1800" dirty="0"/>
                  <a:t>𝑄</a:t>
                </a:r>
                <a:r>
                  <a:rPr kumimoji="1" lang="en-US" altLang="zh-CN" sz="1800" dirty="0"/>
                  <a:t>(</a:t>
                </a:r>
                <a:r>
                  <a:rPr kumimoji="1" lang="zh-CN" altLang="en-US" sz="1800" dirty="0"/>
                  <a:t>𝑠</a:t>
                </a:r>
                <a:r>
                  <a:rPr kumimoji="1" lang="en-US" altLang="zh-CN" sz="1800" dirty="0"/>
                  <a:t>, 𝑎) =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3C76BD-B322-EBCE-FC60-CA89EC20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7" y="1561234"/>
                <a:ext cx="5203734" cy="1641540"/>
              </a:xfrm>
              <a:prstGeom prst="rect">
                <a:avLst/>
              </a:prstGeom>
              <a:blipFill>
                <a:blip r:embed="rId3"/>
                <a:stretch>
                  <a:fillRect l="-730" t="-1527" b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4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473542" y="1121862"/>
            <a:ext cx="54569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2000" dirty="0"/>
              <a:t>The information stored in the node is updated either from the perspective of the black player or from the perspective of the white player.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</a:t>
            </a:r>
            <a:r>
              <a:rPr kumimoji="1" lang="en" altLang="zh-CN" sz="2000" dirty="0"/>
              <a:t>his node is newly generated by the parent node when expanding its child nodes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</a:t>
            </a:r>
            <a:r>
              <a:rPr kumimoji="1" lang="en" altLang="zh-CN" sz="2000" dirty="0"/>
              <a:t>he information in this node is stored from </a:t>
            </a:r>
            <a:r>
              <a:rPr kumimoji="1" lang="en" altLang="zh-CN" sz="2000" dirty="0">
                <a:solidFill>
                  <a:srgbClr val="FF0000"/>
                </a:solidFill>
              </a:rPr>
              <a:t>the perspective of its parent node </a:t>
            </a:r>
            <a:r>
              <a:rPr kumimoji="1" lang="en" altLang="zh-CN" sz="2000" dirty="0"/>
              <a:t>(the black player).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C9643F-C004-99DA-0D48-87131B15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28" y="1121862"/>
            <a:ext cx="2483933" cy="1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851291" y="1590482"/>
            <a:ext cx="7214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In AlphaGo Zero, since the rules of Go are the same under rotation and reflection, </a:t>
            </a:r>
            <a:r>
              <a:rPr kumimoji="1" lang="en-US" altLang="zh-CN" sz="1800" dirty="0">
                <a:solidFill>
                  <a:srgbClr val="FF0000"/>
                </a:solidFill>
              </a:rPr>
              <a:t>data augmentation </a:t>
            </a:r>
            <a:r>
              <a:rPr kumimoji="1" lang="en-US" altLang="zh-CN" sz="1800" dirty="0"/>
              <a:t>has been used to generate more data by rotating or flipping the game boards. </a:t>
            </a:r>
            <a:r>
              <a:rPr kumimoji="1" lang="en-US" altLang="zh-CN" sz="1800" dirty="0" err="1"/>
              <a:t>AlphaZero</a:t>
            </a:r>
            <a:r>
              <a:rPr kumimoji="1" lang="en-US" altLang="zh-CN" sz="1800" dirty="0"/>
              <a:t> does not augment data because the rules of games like chess and shogi are position-dependent.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AlphaGo Zero calculates and optimizes the winning probability based on win/lose outcomes. Instead, </a:t>
            </a:r>
            <a:r>
              <a:rPr kumimoji="1" lang="en-US" altLang="zh-CN" sz="1800" dirty="0" err="1"/>
              <a:t>AlphaZero</a:t>
            </a:r>
            <a:r>
              <a:rPr kumimoji="1" lang="en-US" altLang="zh-CN" sz="1800" dirty="0"/>
              <a:t> calculates and optimizes the expected outcomes, taking draws into consideration.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34982D-DD70-93D8-671A-3B8A5C214C7F}"/>
              </a:ext>
            </a:extLst>
          </p:cNvPr>
          <p:cNvSpPr txBox="1"/>
          <p:nvPr/>
        </p:nvSpPr>
        <p:spPr>
          <a:xfrm>
            <a:off x="1117600" y="1016000"/>
            <a:ext cx="65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Differences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between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AlphaZero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AlphaGo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Zero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18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851291" y="1590482"/>
            <a:ext cx="7214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In </a:t>
            </a:r>
            <a:r>
              <a:rPr kumimoji="1" lang="en-US" altLang="zh-CN" sz="1800" dirty="0" err="1"/>
              <a:t>AplhaGo</a:t>
            </a:r>
            <a:r>
              <a:rPr kumimoji="1" lang="en-US" altLang="zh-CN" sz="1800" dirty="0"/>
              <a:t> Zero, self-play data are generated by </a:t>
            </a:r>
            <a:r>
              <a:rPr kumimoji="1" lang="en-US" altLang="zh-CN" sz="1800" dirty="0">
                <a:solidFill>
                  <a:srgbClr val="FF0000"/>
                </a:solidFill>
              </a:rPr>
              <a:t>the best player from the historical training</a:t>
            </a:r>
            <a:r>
              <a:rPr kumimoji="1" lang="en-US" altLang="zh-CN" sz="1800" dirty="0"/>
              <a:t>. After each iteration, if the new player wins the best player by around 55%, it will replace the best player and the following self-play data will be generated by this new player. In contrast, in </a:t>
            </a:r>
            <a:r>
              <a:rPr kumimoji="1" lang="en-US" altLang="zh-CN" sz="1800" dirty="0" err="1"/>
              <a:t>AlphaZero</a:t>
            </a:r>
            <a:r>
              <a:rPr kumimoji="1" lang="en-US" altLang="zh-CN" sz="1800" dirty="0"/>
              <a:t>, self-play data are generated by </a:t>
            </a:r>
            <a:r>
              <a:rPr kumimoji="1" lang="en-US" altLang="zh-CN" sz="1800" dirty="0">
                <a:solidFill>
                  <a:srgbClr val="FF0000"/>
                </a:solidFill>
              </a:rPr>
              <a:t>a single neural network</a:t>
            </a:r>
            <a:r>
              <a:rPr kumimoji="1" lang="en-US" altLang="zh-CN" sz="1800" dirty="0"/>
              <a:t>. It only maintains one network and generate data by using the latest parameters for this network.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34982D-DD70-93D8-671A-3B8A5C214C7F}"/>
              </a:ext>
            </a:extLst>
          </p:cNvPr>
          <p:cNvSpPr txBox="1"/>
          <p:nvPr/>
        </p:nvSpPr>
        <p:spPr>
          <a:xfrm>
            <a:off x="1117600" y="1016000"/>
            <a:ext cx="65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Differences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between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AlphaZero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AlphaGo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Zero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63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964503" y="1532676"/>
            <a:ext cx="7214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We utilize data augmentation, like in AlphaGo Zero, since the rules of Gobang are the unchanged under rotation and reflection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We take draws into account and only maintain one single neural network to generate self-play data, like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done</a:t>
            </a:r>
            <a:r>
              <a:rPr kumimoji="1" lang="en" altLang="zh-CN" sz="1800" dirty="0"/>
              <a:t> in </a:t>
            </a:r>
            <a:r>
              <a:rPr kumimoji="1" lang="en" altLang="zh-CN" sz="1800" dirty="0" err="1"/>
              <a:t>AlphaZero</a:t>
            </a:r>
            <a:r>
              <a:rPr kumimoji="1" lang="en" altLang="zh-CN" sz="1800" dirty="0"/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3A4503-57B2-3331-EE1D-682D12BD4592}"/>
              </a:ext>
            </a:extLst>
          </p:cNvPr>
          <p:cNvSpPr txBox="1"/>
          <p:nvPr/>
        </p:nvSpPr>
        <p:spPr>
          <a:xfrm>
            <a:off x="1117600" y="1016000"/>
            <a:ext cx="65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Implementation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based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on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AlphaZero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AlphaGo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Zero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0101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9F3CBB5-AC1C-B4E9-CC35-F3AFACF4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12" y="847787"/>
            <a:ext cx="3312727" cy="22635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3EF06C-3B45-BC9D-53BD-CDA97F7CD5B4}"/>
              </a:ext>
            </a:extLst>
          </p:cNvPr>
          <p:cNvSpPr txBox="1"/>
          <p:nvPr/>
        </p:nvSpPr>
        <p:spPr>
          <a:xfrm>
            <a:off x="984663" y="3248818"/>
            <a:ext cx="7174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Monte Carlo tree search combined with neural network is used to generate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self-play data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generated data is used 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train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 improve the prediction accuracy of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348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Background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22054" y="2350576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Implementation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Experiments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Future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Work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477364" y="2354557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23EF06C-3B45-BC9D-53BD-CDA97F7CD5B4}"/>
              </a:ext>
            </a:extLst>
          </p:cNvPr>
          <p:cNvSpPr txBox="1"/>
          <p:nvPr/>
        </p:nvSpPr>
        <p:spPr>
          <a:xfrm>
            <a:off x="914995" y="1071675"/>
            <a:ext cx="717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Monte Carlo Tree Search in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AlphaZero</a:t>
            </a: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Training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071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徽标&#10;&#10;描述已自动生成">
            <a:extLst>
              <a:ext uri="{FF2B5EF4-FFF2-40B4-BE49-F238E27FC236}">
                <a16:creationId xmlns:a16="http://schemas.microsoft.com/office/drawing/2014/main" id="{9A0FE681-41E0-CBDF-3B0F-9A874B421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26" y="1043577"/>
            <a:ext cx="1498600" cy="1384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794A2B-86DE-B237-42F8-78787CDB8C26}"/>
              </a:ext>
            </a:extLst>
          </p:cNvPr>
          <p:cNvSpPr txBox="1"/>
          <p:nvPr/>
        </p:nvSpPr>
        <p:spPr>
          <a:xfrm>
            <a:off x="871089" y="2591889"/>
            <a:ext cx="717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assume that the game starts from the state shown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above.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At this point, it is the white player’s turn to perform the action.</a:t>
            </a:r>
          </a:p>
        </p:txBody>
      </p:sp>
    </p:spTree>
    <p:extLst>
      <p:ext uri="{BB962C8B-B14F-4D97-AF65-F5344CB8AC3E}">
        <p14:creationId xmlns:p14="http://schemas.microsoft.com/office/powerpoint/2010/main" val="1233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2AA2092-B427-FE35-F7B7-7B450CA70882}"/>
              </a:ext>
            </a:extLst>
          </p:cNvPr>
          <p:cNvSpPr txBox="1"/>
          <p:nvPr/>
        </p:nvSpPr>
        <p:spPr>
          <a:xfrm>
            <a:off x="1421133" y="4270301"/>
            <a:ext cx="72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Tree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structure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searches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8ACA790-A4E3-17E2-D1D5-3B3CDA0C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37" y="827333"/>
            <a:ext cx="6241956" cy="32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AA2092-B427-FE35-F7B7-7B450CA70882}"/>
                  </a:ext>
                </a:extLst>
              </p:cNvPr>
              <p:cNvSpPr txBox="1"/>
              <p:nvPr/>
            </p:nvSpPr>
            <p:spPr>
              <a:xfrm>
                <a:off x="882492" y="4270301"/>
                <a:ext cx="5689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AlphaZero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selects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move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based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2AA2092-B427-FE35-F7B7-7B450CA70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92" y="4270301"/>
                <a:ext cx="5689880" cy="369332"/>
              </a:xfrm>
              <a:prstGeom prst="rect">
                <a:avLst/>
              </a:prstGeom>
              <a:blipFill>
                <a:blip r:embed="rId3"/>
                <a:stretch>
                  <a:fillRect l="-668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834713A1-DDE5-89E9-E819-C39AB63D7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6" y="785823"/>
            <a:ext cx="5622792" cy="3339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B8CE49-3FDC-A677-0FA7-93B8DDF2D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537" y="3338829"/>
            <a:ext cx="1863920" cy="5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2AA2092-B427-FE35-F7B7-7B450CA70882}"/>
              </a:ext>
            </a:extLst>
          </p:cNvPr>
          <p:cNvSpPr txBox="1"/>
          <p:nvPr/>
        </p:nvSpPr>
        <p:spPr>
          <a:xfrm>
            <a:off x="1186001" y="1901570"/>
            <a:ext cx="7217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temperature parameter 𝜏 controls the level of exploration.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𝜏 = 1, the probability of selecting an action is proportional to the number of visits, which has a high level of exploration and ensures the diversity of data.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𝜏 → 0, action with the highest visit count is preferred.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First 30 moves of each game, 𝜏 = 1.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rest of the game, 𝜏 → 0.</a:t>
            </a:r>
            <a:endParaRPr kumimoji="1"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B8CE49-3FDC-A677-0FA7-93B8DDF2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687" y="1047533"/>
            <a:ext cx="2054753" cy="5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2AA2092-B427-FE35-F7B7-7B450CA70882}"/>
              </a:ext>
            </a:extLst>
          </p:cNvPr>
          <p:cNvSpPr txBox="1"/>
          <p:nvPr/>
        </p:nvSpPr>
        <p:spPr>
          <a:xfrm>
            <a:off x="1263446" y="4039681"/>
            <a:ext cx="6965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 err="1"/>
              <a:t>AlphaZero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selects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9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Other sibling nodes and their parent nodes will be pruned and discarded to save memory. 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C047CF0-A416-F614-8DA6-A8D880B5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45" y="955774"/>
            <a:ext cx="6678460" cy="29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公司名称&#10;&#10;描述已自动生成">
            <a:extLst>
              <a:ext uri="{FF2B5EF4-FFF2-40B4-BE49-F238E27FC236}">
                <a16:creationId xmlns:a16="http://schemas.microsoft.com/office/drawing/2014/main" id="{A5157346-6310-8542-AA3D-62C45F04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0" y="920538"/>
            <a:ext cx="5274259" cy="33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449834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 err="1">
                <a:solidFill>
                  <a:srgbClr val="1B4367"/>
                </a:solidFill>
                <a:cs typeface="+mn-ea"/>
                <a:sym typeface="+mn-lt"/>
              </a:rPr>
              <a:t>AlphaZero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B49C11-FCA6-3913-825E-390753BA3502}"/>
                  </a:ext>
                </a:extLst>
              </p:cNvPr>
              <p:cNvSpPr txBox="1"/>
              <p:nvPr/>
            </p:nvSpPr>
            <p:spPr>
              <a:xfrm>
                <a:off x="1014607" y="1096183"/>
                <a:ext cx="728466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The data for each time step is stored as tuple </a:t>
                </a:r>
                <a14:m>
                  <m:oMath xmlns:m="http://schemas.openxmlformats.org/officeDocument/2006/math">
                    <m:r>
                      <a:rPr kumimoji="1" lang="en-US" altLang="zh-CN" sz="18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is the current state of the current player at time step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is the action probabilities for each feasible action at time step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is the game winner from the view of current player at time step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where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={+1,</m:t>
                    </m:r>
                    <m:r>
                      <a:rPr kumimoji="1" lang="zh-CN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kumimoji="1" lang="zh-CN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0}</m:t>
                    </m:r>
                  </m:oMath>
                </a14:m>
                <a:r>
                  <a:rPr kumimoji="1" lang="en-US" altLang="zh-CN" sz="1800" dirty="0"/>
                  <a:t>.</a:t>
                </a:r>
                <a:r>
                  <a:rPr kumimoji="1" lang="zh-CN" altLang="en-US" sz="1800" dirty="0"/>
                  <a:t>  </a:t>
                </a: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Each game contains many tuples </a:t>
                </a:r>
                <a14:m>
                  <m:oMath xmlns:m="http://schemas.openxmlformats.org/officeDocument/2006/math">
                    <m:r>
                      <a:rPr kumimoji="1" lang="en-US" altLang="zh-CN" sz="18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and all this tuples are used to train the neural network.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6B49C11-FCA6-3913-825E-390753BA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7" y="1096183"/>
                <a:ext cx="7284662" cy="3139321"/>
              </a:xfrm>
              <a:prstGeom prst="rect">
                <a:avLst/>
              </a:prstGeom>
              <a:blipFill>
                <a:blip r:embed="rId3"/>
                <a:stretch>
                  <a:fillRect l="-522" t="-806" r="-696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5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Implementation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23EF06C-3B45-BC9D-53BD-CDA97F7CD5B4}"/>
              </a:ext>
            </a:extLst>
          </p:cNvPr>
          <p:cNvSpPr txBox="1"/>
          <p:nvPr/>
        </p:nvSpPr>
        <p:spPr>
          <a:xfrm>
            <a:off x="914995" y="1071675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Training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5088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86112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Training a 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3EF06C-3B45-BC9D-53BD-CDA97F7CD5B4}"/>
                  </a:ext>
                </a:extLst>
              </p:cNvPr>
              <p:cNvSpPr txBox="1"/>
              <p:nvPr/>
            </p:nvSpPr>
            <p:spPr>
              <a:xfrm>
                <a:off x="914995" y="1071675"/>
                <a:ext cx="717467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self-play data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1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are utilized to train a deep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with parameters </a:t>
                </a:r>
                <a14:m>
                  <m:oMath xmlns:m="http://schemas.openxmlformats.org/officeDocument/2006/math">
                    <m:r>
                      <a:rPr kumimoji="1" lang="en-US" altLang="zh-CN" sz="18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A set of board representations 𝑠 is fed into the neural network, which then outputs action probabilities and a value ((𝑝, 𝑣)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(𝑠))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The action probabilities 𝑝 vector represents the probability of choosing each possible action.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The value is a scalar that represents the probability that player 𝑠 will win the game from the perspective of the current player.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3EF06C-3B45-BC9D-53BD-CDA97F7C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95" y="1071675"/>
                <a:ext cx="7174674" cy="3139321"/>
              </a:xfrm>
              <a:prstGeom prst="rect">
                <a:avLst/>
              </a:prstGeom>
              <a:blipFill>
                <a:blip r:embed="rId3"/>
                <a:stretch>
                  <a:fillRect l="-531" t="-806" r="-708" b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47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Background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86112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Training a 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23EF06C-3B45-BC9D-53BD-CDA97F7CD5B4}"/>
              </a:ext>
            </a:extLst>
          </p:cNvPr>
          <p:cNvSpPr txBox="1"/>
          <p:nvPr/>
        </p:nvSpPr>
        <p:spPr>
          <a:xfrm>
            <a:off x="1014607" y="2101654"/>
            <a:ext cx="7532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neural network is updated to reduce the error between the predicted value 𝑣 and the self-play winner 𝑧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As well as to maximize the similarity between the action probabilities 𝑝 constructed by neural network and search probabilities 𝜋.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26649-A4D9-6D11-AFEB-79F99EE5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342" y="1228009"/>
            <a:ext cx="2938236" cy="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86112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Training a 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23EF06C-3B45-BC9D-53BD-CDA97F7CD5B4}"/>
              </a:ext>
            </a:extLst>
          </p:cNvPr>
          <p:cNvSpPr txBox="1"/>
          <p:nvPr/>
        </p:nvSpPr>
        <p:spPr>
          <a:xfrm>
            <a:off x="1014607" y="1094422"/>
            <a:ext cx="7532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goal of neural network training is to allow the network to learn from MCTS.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We may consider the process of learning better action probabilities via MCTS to be a </a:t>
            </a:r>
            <a:r>
              <a:rPr kumimoji="1" lang="en" altLang="zh-CN" sz="1800" dirty="0">
                <a:solidFill>
                  <a:srgbClr val="FF0000"/>
                </a:solidFill>
              </a:rPr>
              <a:t>policy improvement</a:t>
            </a:r>
            <a:r>
              <a:rPr kumimoji="1" lang="en" altLang="zh-CN" sz="1800" dirty="0"/>
              <a:t>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The process of using MCTS to select action and using game winner 𝑧 as sampled value can be considered as a </a:t>
            </a:r>
            <a:r>
              <a:rPr kumimoji="1" lang="en" altLang="zh-CN" sz="1800" dirty="0">
                <a:solidFill>
                  <a:srgbClr val="FF0000"/>
                </a:solidFill>
              </a:rPr>
              <a:t>policy evaluation</a:t>
            </a:r>
            <a:r>
              <a:rPr kumimoji="1" lang="en" altLang="zh-CN" sz="1800" dirty="0"/>
              <a:t>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Update the neural network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make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𝑝 and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𝑣 generated by neural network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close to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𝜋 and 𝑧 generated by MCTS. The newly updated parameters are utilized in the next search to generate a stronger search policy. </a:t>
            </a:r>
          </a:p>
        </p:txBody>
      </p:sp>
    </p:spTree>
    <p:extLst>
      <p:ext uri="{BB962C8B-B14F-4D97-AF65-F5344CB8AC3E}">
        <p14:creationId xmlns:p14="http://schemas.microsoft.com/office/powerpoint/2010/main" val="311965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86112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Input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Features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3EF06C-3B45-BC9D-53BD-CDA97F7CD5B4}"/>
                  </a:ext>
                </a:extLst>
              </p:cNvPr>
              <p:cNvSpPr txBox="1"/>
              <p:nvPr/>
            </p:nvSpPr>
            <p:spPr>
              <a:xfrm>
                <a:off x="1014607" y="1623761"/>
                <a:ext cx="75323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Input has a shape of 8×8×4 consisting of 4 feature planes, each of which is 8×8.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represents the moves from the view of current player at time step 𝑡.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represents the moves from the view of opponent at time step 𝑡.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represents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one last move of opponent.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𝐶 is the color to play.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3EF06C-3B45-BC9D-53BD-CDA97F7C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7" y="1623761"/>
                <a:ext cx="7532319" cy="2862322"/>
              </a:xfrm>
              <a:prstGeom prst="rect">
                <a:avLst/>
              </a:prstGeom>
              <a:blipFill>
                <a:blip r:embed="rId3"/>
                <a:stretch>
                  <a:fillRect l="-505" t="-1322" r="-1684" b="-2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3AB017D-A8EE-DD48-525B-CCFCEB78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089928"/>
            <a:ext cx="1676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86112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Network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Structure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612AA2A-F437-7810-4CD1-41BB0B728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84" y="851572"/>
            <a:ext cx="3124762" cy="37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774478" y="1309607"/>
            <a:ext cx="7532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For the freestyle Gobang, if the first player plays perfectly at each move, it must win in the end.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consequence of this 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that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during the training, the number of winning games for the first player will be far more than that for the second player.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E1B7-D8FB-6965-85F2-B29F24020218}"/>
              </a:ext>
            </a:extLst>
          </p:cNvPr>
          <p:cNvSpPr txBox="1"/>
          <p:nvPr/>
        </p:nvSpPr>
        <p:spPr>
          <a:xfrm>
            <a:off x="888207" y="790460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Problem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data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imbalance</a:t>
            </a:r>
          </a:p>
        </p:txBody>
      </p:sp>
    </p:spTree>
    <p:extLst>
      <p:ext uri="{BB962C8B-B14F-4D97-AF65-F5344CB8AC3E}">
        <p14:creationId xmlns:p14="http://schemas.microsoft.com/office/powerpoint/2010/main" val="29143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805840" y="1309607"/>
            <a:ext cx="7532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data 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unbalanced,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which causes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 unbalanced preference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that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further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allows the self-play to produce more winning games for the first player.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value of prediction for the first player is close to 1, the value of prediction for the second player is close to -1.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As a result, there will be many games with lengths of only 9 or 11.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means that the first player quickly forms five pieces in a row, but the second player forms only four pieces or stones are arranged in a messy manner.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E1B7-D8FB-6965-85F2-B29F24020218}"/>
              </a:ext>
            </a:extLst>
          </p:cNvPr>
          <p:cNvSpPr txBox="1"/>
          <p:nvPr/>
        </p:nvSpPr>
        <p:spPr>
          <a:xfrm>
            <a:off x="888207" y="790460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Problem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data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imbalance</a:t>
            </a:r>
          </a:p>
        </p:txBody>
      </p:sp>
    </p:spTree>
    <p:extLst>
      <p:ext uri="{BB962C8B-B14F-4D97-AF65-F5344CB8AC3E}">
        <p14:creationId xmlns:p14="http://schemas.microsoft.com/office/powerpoint/2010/main" val="228636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805840" y="1069763"/>
            <a:ext cx="75323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One thing to note is that, under the freestyle rule, we found that the advantage of the first player can not 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completely eliminated during the training.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the noise is large enough and the training is long enough, this problem can be alleviated, but it is rather time-consuming.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Our objective is to alleviate this problem more effectively and try to keep the data balanced on both sides as much as possible. </a:t>
            </a:r>
          </a:p>
        </p:txBody>
      </p:sp>
    </p:spTree>
    <p:extLst>
      <p:ext uri="{BB962C8B-B14F-4D97-AF65-F5344CB8AC3E}">
        <p14:creationId xmlns:p14="http://schemas.microsoft.com/office/powerpoint/2010/main" val="20690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774478" y="1613763"/>
            <a:ext cx="7532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Keep tracking how many games the first and second players have won in the data buffer.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the number of games won by a certain side is insufficient, whenever a winning game for this side is collected, this game is added to data buffer again.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E1B7-D8FB-6965-85F2-B29F24020218}"/>
              </a:ext>
            </a:extLst>
          </p:cNvPr>
          <p:cNvSpPr txBox="1"/>
          <p:nvPr/>
        </p:nvSpPr>
        <p:spPr>
          <a:xfrm>
            <a:off x="1063039" y="1038333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first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8894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66E201-B367-038B-0A82-A91497A8B058}"/>
                  </a:ext>
                </a:extLst>
              </p:cNvPr>
              <p:cNvSpPr txBox="1"/>
              <p:nvPr/>
            </p:nvSpPr>
            <p:spPr>
              <a:xfrm>
                <a:off x="774478" y="1308963"/>
                <a:ext cx="7532319" cy="288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be the numbers of winning games for the first player and the second player respectively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When a game won by the second player is collected, we add this game to the data buffer </a:t>
                </a:r>
                <a:r>
                  <a:rPr kumimoji="1" lang="en" altLang="zh-CN" sz="1800" dirty="0">
                    <a:solidFill>
                      <a:srgbClr val="FF0000"/>
                    </a:solidFill>
                  </a:rPr>
                  <a:t>again</a:t>
                </a:r>
                <a:r>
                  <a:rPr kumimoji="1" lang="en" altLang="zh-CN" sz="1800" dirty="0"/>
                  <a:t> with a probability of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</m:t>
                        </m:r>
                      </m:den>
                    </m:f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When a game won by the first player is collected, we add this game to the data buffer </a:t>
                </a:r>
                <a:r>
                  <a:rPr kumimoji="1" lang="en" altLang="zh-CN" sz="1800" dirty="0">
                    <a:solidFill>
                      <a:srgbClr val="FF0000"/>
                    </a:solidFill>
                  </a:rPr>
                  <a:t>again</a:t>
                </a:r>
                <a:r>
                  <a:rPr kumimoji="1" lang="en" altLang="zh-CN" sz="1800" dirty="0"/>
                  <a:t> with a probability of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66E201-B367-038B-0A82-A91497A8B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8" y="1308963"/>
                <a:ext cx="7532319" cy="2883610"/>
              </a:xfrm>
              <a:prstGeom prst="rect">
                <a:avLst/>
              </a:prstGeom>
              <a:blipFill>
                <a:blip r:embed="rId3"/>
                <a:stretch>
                  <a:fillRect l="-336" t="-1316" r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7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774478" y="1613763"/>
            <a:ext cx="7532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Discard the game with short length with a certain probability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The game with a length of 9 will be discarded with a probability of 0.9; the game with a length of 20 will not be discarded.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As the length of a game </a:t>
            </a:r>
            <a:r>
              <a:rPr kumimoji="1" lang="en-US" altLang="zh-CN" sz="1800" dirty="0"/>
              <a:t>increases</a:t>
            </a:r>
            <a:r>
              <a:rPr kumimoji="1" lang="en" altLang="zh-CN" sz="1800" dirty="0"/>
              <a:t> from 9 to 20, the probability of discarding it decreases linearly.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E1B7-D8FB-6965-85F2-B29F24020218}"/>
              </a:ext>
            </a:extLst>
          </p:cNvPr>
          <p:cNvSpPr txBox="1"/>
          <p:nvPr/>
        </p:nvSpPr>
        <p:spPr>
          <a:xfrm>
            <a:off x="1063039" y="1038333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second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60549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Background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144DADA-ABFB-F68F-FB80-348BE4903311}"/>
              </a:ext>
            </a:extLst>
          </p:cNvPr>
          <p:cNvSpPr txBox="1"/>
          <p:nvPr/>
        </p:nvSpPr>
        <p:spPr>
          <a:xfrm>
            <a:off x="1245945" y="1037492"/>
            <a:ext cx="7236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AlphaZero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algorithm is an improvement on the AlphaGo Zero algorithm, which has demonstrated a great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performance in the games,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Go,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Chess,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Shogi.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We attempt to implement an algorithm based on AlphaGo Zero and </a:t>
            </a:r>
            <a:r>
              <a:rPr kumimoji="1"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AlphaZero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 play the game of Gobang on an 8×8-sized board, which is called Alpha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Gobang.</a:t>
            </a:r>
          </a:p>
        </p:txBody>
      </p:sp>
    </p:spTree>
    <p:extLst>
      <p:ext uri="{BB962C8B-B14F-4D97-AF65-F5344CB8AC3E}">
        <p14:creationId xmlns:p14="http://schemas.microsoft.com/office/powerpoint/2010/main" val="14172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774478" y="1509261"/>
            <a:ext cx="76902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Apply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 training weight to each state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During the self-play training, the later state in one game appears less frequently, while the earlier state appears more frequently.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Later</a:t>
            </a:r>
            <a:r>
              <a:rPr kumimoji="1" lang="en" altLang="zh-CN" sz="1800" dirty="0"/>
              <a:t> moves may be more associated with winning or losing.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weight growth factor is created such that the training weight </a:t>
            </a:r>
            <a:r>
              <a:rPr kumimoji="1" lang="en-US" altLang="zh-CN" sz="1800" dirty="0"/>
              <a:t>for</a:t>
            </a:r>
            <a:r>
              <a:rPr kumimoji="1" lang="en" altLang="zh-CN" sz="1800" dirty="0"/>
              <a:t> the later state is higher than the training weight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the earlier state</a:t>
            </a:r>
            <a:r>
              <a:rPr kumimoji="1" lang="en-US" altLang="zh-CN" sz="1800" dirty="0"/>
              <a:t>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with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higher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weight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likely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sampled.</a:t>
            </a: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E1B7-D8FB-6965-85F2-B29F24020218}"/>
              </a:ext>
            </a:extLst>
          </p:cNvPr>
          <p:cNvSpPr txBox="1"/>
          <p:nvPr/>
        </p:nvSpPr>
        <p:spPr>
          <a:xfrm>
            <a:off x="1063039" y="1038333"/>
            <a:ext cx="71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third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3539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66E201-B367-038B-0A82-A91497A8B058}"/>
                  </a:ext>
                </a:extLst>
              </p:cNvPr>
              <p:cNvSpPr txBox="1"/>
              <p:nvPr/>
            </p:nvSpPr>
            <p:spPr>
              <a:xfrm>
                <a:off x="774478" y="2281178"/>
                <a:ext cx="7690253" cy="2380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800" dirty="0"/>
                  <a:t> is the weight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board state in one game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𝐿 is the length of a game,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𝛾 is a growth factor, which is set to 0.95.</a:t>
                </a: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last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one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game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gives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factor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of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1.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rest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one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game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give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decaying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factors.</a:t>
                </a:r>
                <a:r>
                  <a:rPr kumimoji="1" lang="zh-CN" altLang="en-US" sz="1800" dirty="0"/>
                  <a:t> 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66E201-B367-038B-0A82-A91497A8B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8" y="2281178"/>
                <a:ext cx="7690253" cy="2380075"/>
              </a:xfrm>
              <a:prstGeom prst="rect">
                <a:avLst/>
              </a:prstGeom>
              <a:blipFill>
                <a:blip r:embed="rId3"/>
                <a:stretch>
                  <a:fillRect l="-329" t="-1058" r="-659" b="-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389E6D7-13D3-33F1-319C-4A10F8CA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546" y="1031148"/>
            <a:ext cx="2057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C66E201-B367-038B-0A82-A91497A8B058}"/>
              </a:ext>
            </a:extLst>
          </p:cNvPr>
          <p:cNvSpPr txBox="1"/>
          <p:nvPr/>
        </p:nvSpPr>
        <p:spPr>
          <a:xfrm>
            <a:off x="774478" y="1140589"/>
            <a:ext cx="76902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also apply another algorithm called Algorithm A With a Reservoir (A-Res),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which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proposed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by</a:t>
            </a:r>
            <a:r>
              <a:rPr kumimoji="1" lang="zh-CN" altLang="en-US" sz="1800" dirty="0"/>
              <a:t> </a:t>
            </a:r>
            <a:r>
              <a:rPr kumimoji="1" lang="en" altLang="zh-CN" sz="1800" dirty="0" err="1"/>
              <a:t>Efraimidis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" altLang="zh-CN" sz="1800" dirty="0" err="1"/>
              <a:t>Spirakis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paper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“Weighted random sampling with a reservoir”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It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solve</a:t>
            </a:r>
            <a:r>
              <a:rPr kumimoji="1" lang="en-US" altLang="zh-CN" sz="1800" dirty="0"/>
              <a:t>s</a:t>
            </a:r>
            <a:r>
              <a:rPr kumimoji="1" lang="en" altLang="zh-CN" sz="1800" dirty="0"/>
              <a:t> the problem of weighted random sampling (WRS) without replacement.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It inputs a population V of 𝑛 weighted items and outputs a reservoir R with a WRS of size 𝑚.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55769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5" y="309785"/>
            <a:ext cx="394099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Further Optimization for the Training 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96ADA22-D4A6-E057-1D99-B3B4457B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79" y="947057"/>
            <a:ext cx="5185410" cy="34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0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C8CC8A1-D976-BA75-42ED-62BF8F6C8091}"/>
              </a:ext>
            </a:extLst>
          </p:cNvPr>
          <p:cNvSpPr txBox="1"/>
          <p:nvPr/>
        </p:nvSpPr>
        <p:spPr>
          <a:xfrm>
            <a:off x="882527" y="1269349"/>
            <a:ext cx="765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implemented Alpha Gobang using </a:t>
            </a:r>
            <a:r>
              <a:rPr kumimoji="1" lang="en-US" altLang="zh-CN" sz="1800" dirty="0" err="1"/>
              <a:t>Pytorch</a:t>
            </a:r>
            <a:r>
              <a:rPr kumimoji="1" lang="en-US" altLang="zh-CN" sz="1800" dirty="0"/>
              <a:t> based on Python3.7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trained the model for 3500 iterations on the board with size 8×8.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Environment: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MacBook Pro (13-inch, 2020, Four Thunderbolt 3 ports),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with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CPU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2 GHz </a:t>
            </a:r>
            <a:r>
              <a:rPr kumimoji="1" lang="en-US" altLang="zh-CN" sz="1800" dirty="0"/>
              <a:t>four-cores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Intel Core i5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587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D55FE658-1B21-AEA8-05D3-D7238D5F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4" y="1017273"/>
            <a:ext cx="3488881" cy="2457435"/>
          </a:xfrm>
          <a:prstGeom prst="rect">
            <a:avLst/>
          </a:prstGeom>
        </p:spPr>
      </p:pic>
      <p:pic>
        <p:nvPicPr>
          <p:cNvPr id="6" name="图片 5" descr="图表, 折线图, 直方图&#10;&#10;描述已自动生成">
            <a:extLst>
              <a:ext uri="{FF2B5EF4-FFF2-40B4-BE49-F238E27FC236}">
                <a16:creationId xmlns:a16="http://schemas.microsoft.com/office/drawing/2014/main" id="{FEF3B6EF-4771-312B-F92A-CF847949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95" y="1017273"/>
            <a:ext cx="3580670" cy="2457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FD875C-2258-C611-A02F-544D3D3A0894}"/>
              </a:ext>
            </a:extLst>
          </p:cNvPr>
          <p:cNvSpPr txBox="1"/>
          <p:nvPr/>
        </p:nvSpPr>
        <p:spPr>
          <a:xfrm>
            <a:off x="1465470" y="3649897"/>
            <a:ext cx="17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Total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loss</a:t>
            </a:r>
            <a:endParaRPr kumimoji="1" lang="en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C75CAF-14E5-9021-88E4-AD2960CEE088}"/>
              </a:ext>
            </a:extLst>
          </p:cNvPr>
          <p:cNvSpPr txBox="1"/>
          <p:nvPr/>
        </p:nvSpPr>
        <p:spPr>
          <a:xfrm>
            <a:off x="5316746" y="3649897"/>
            <a:ext cx="17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loss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1384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FD875C-2258-C611-A02F-544D3D3A0894}"/>
              </a:ext>
            </a:extLst>
          </p:cNvPr>
          <p:cNvSpPr txBox="1"/>
          <p:nvPr/>
        </p:nvSpPr>
        <p:spPr>
          <a:xfrm>
            <a:off x="1293418" y="4007001"/>
            <a:ext cx="377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Entropy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action probability output by the policy network</a:t>
            </a:r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B063DD93-C8D2-1EC2-8355-F35E6B032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3" y="897998"/>
            <a:ext cx="4360867" cy="29783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18D3B9-525A-4BD3-BF86-C0700229728B}"/>
              </a:ext>
            </a:extLst>
          </p:cNvPr>
          <p:cNvSpPr txBox="1"/>
          <p:nvPr/>
        </p:nvSpPr>
        <p:spPr>
          <a:xfrm>
            <a:off x="5543741" y="1215850"/>
            <a:ext cx="31299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Network output a uniform random probability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beginning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As the training continues,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</a:t>
            </a:r>
            <a:r>
              <a:rPr kumimoji="1" lang="en" altLang="zh-CN" sz="1800" dirty="0"/>
              <a:t>he action probability is no longer uniform</a:t>
            </a:r>
          </a:p>
        </p:txBody>
      </p:sp>
    </p:spTree>
    <p:extLst>
      <p:ext uri="{BB962C8B-B14F-4D97-AF65-F5344CB8AC3E}">
        <p14:creationId xmlns:p14="http://schemas.microsoft.com/office/powerpoint/2010/main" val="193433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FD875C-2258-C611-A02F-544D3D3A0894}"/>
              </a:ext>
            </a:extLst>
          </p:cNvPr>
          <p:cNvSpPr txBox="1"/>
          <p:nvPr/>
        </p:nvSpPr>
        <p:spPr>
          <a:xfrm>
            <a:off x="1210749" y="3654743"/>
            <a:ext cx="272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600" dirty="0"/>
              <a:t>Episode length for 3500-iterations training </a:t>
            </a:r>
          </a:p>
        </p:txBody>
      </p:sp>
      <p:pic>
        <p:nvPicPr>
          <p:cNvPr id="4" name="图片 3" descr="图表, 条形图, 直方图&#10;&#10;描述已自动生成">
            <a:extLst>
              <a:ext uri="{FF2B5EF4-FFF2-40B4-BE49-F238E27FC236}">
                <a16:creationId xmlns:a16="http://schemas.microsoft.com/office/drawing/2014/main" id="{320D92B3-B876-588B-74E8-E6E4153D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" y="1026254"/>
            <a:ext cx="3594334" cy="2457176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4EDA7CB4-31AC-20EF-8B31-DABD665DB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17" y="1026254"/>
            <a:ext cx="3671707" cy="24571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1809EC-0C69-A95B-C30E-4C45B9E1F75A}"/>
              </a:ext>
            </a:extLst>
          </p:cNvPr>
          <p:cNvSpPr txBox="1"/>
          <p:nvPr/>
        </p:nvSpPr>
        <p:spPr>
          <a:xfrm>
            <a:off x="5100495" y="3654743"/>
            <a:ext cx="319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600" dirty="0"/>
              <a:t>Episode length after retraining 1700 iterations</a:t>
            </a:r>
          </a:p>
        </p:txBody>
      </p:sp>
    </p:spTree>
    <p:extLst>
      <p:ext uri="{BB962C8B-B14F-4D97-AF65-F5344CB8AC3E}">
        <p14:creationId xmlns:p14="http://schemas.microsoft.com/office/powerpoint/2010/main" val="394156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FD875C-2258-C611-A02F-544D3D3A0894}"/>
              </a:ext>
            </a:extLst>
          </p:cNvPr>
          <p:cNvSpPr txBox="1"/>
          <p:nvPr/>
        </p:nvSpPr>
        <p:spPr>
          <a:xfrm>
            <a:off x="2080583" y="4007191"/>
            <a:ext cx="481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1D4971"/>
              </a:buClr>
            </a:pPr>
            <a:r>
              <a:rPr kumimoji="1" lang="en-US" altLang="zh-CN" sz="1600" dirty="0"/>
              <a:t>One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self-play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game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generated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model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trained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5500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iterations</a:t>
            </a:r>
            <a:r>
              <a:rPr kumimoji="1" lang="zh-CN" altLang="en-US" sz="1600" dirty="0"/>
              <a:t> </a:t>
            </a:r>
            <a:endParaRPr kumimoji="1" lang="en" altLang="zh-CN" sz="1600" dirty="0"/>
          </a:p>
        </p:txBody>
      </p:sp>
      <p:pic>
        <p:nvPicPr>
          <p:cNvPr id="3" name="图片 2" descr="图表, 图示, 示意图&#10;&#10;描述已自动生成">
            <a:extLst>
              <a:ext uri="{FF2B5EF4-FFF2-40B4-BE49-F238E27FC236}">
                <a16:creationId xmlns:a16="http://schemas.microsoft.com/office/drawing/2014/main" id="{9FB7654F-4326-9481-2C0E-5FC548874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52" y="780015"/>
            <a:ext cx="3100245" cy="31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Background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5876C90-CA05-7297-AAF2-ECFCC088254A}"/>
              </a:ext>
            </a:extLst>
          </p:cNvPr>
          <p:cNvSpPr txBox="1"/>
          <p:nvPr/>
        </p:nvSpPr>
        <p:spPr>
          <a:xfrm>
            <a:off x="1254737" y="1011041"/>
            <a:ext cx="5465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Game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Gobang</a:t>
            </a:r>
          </a:p>
          <a:p>
            <a:pPr lvl="1">
              <a:buClr>
                <a:srgbClr val="1D4971"/>
              </a:buClr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Monte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Carlo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Tree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9367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9FD875C-2258-C611-A02F-544D3D3A0894}"/>
              </a:ext>
            </a:extLst>
          </p:cNvPr>
          <p:cNvSpPr txBox="1"/>
          <p:nvPr/>
        </p:nvSpPr>
        <p:spPr>
          <a:xfrm>
            <a:off x="333461" y="4333578"/>
            <a:ext cx="481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1D4971"/>
              </a:buClr>
            </a:pPr>
            <a:r>
              <a:rPr kumimoji="1" lang="en-US" altLang="zh-CN" sz="1600" dirty="0"/>
              <a:t>Game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interface</a:t>
            </a:r>
            <a:endParaRPr kumimoji="1" lang="en" altLang="zh-CN" sz="1600" dirty="0"/>
          </a:p>
        </p:txBody>
      </p:sp>
      <p:pic>
        <p:nvPicPr>
          <p:cNvPr id="4" name="图片 3" descr="表格&#10;&#10;低可信度描述已自动生成">
            <a:extLst>
              <a:ext uri="{FF2B5EF4-FFF2-40B4-BE49-F238E27FC236}">
                <a16:creationId xmlns:a16="http://schemas.microsoft.com/office/drawing/2014/main" id="{5A998C8C-29FC-EE61-DD0B-B0CBBC302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" y="889101"/>
            <a:ext cx="3932748" cy="33652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F3C705-8C12-70F4-ADEB-66A76FBD9FB0}"/>
              </a:ext>
            </a:extLst>
          </p:cNvPr>
          <p:cNvSpPr txBox="1"/>
          <p:nvPr/>
        </p:nvSpPr>
        <p:spPr>
          <a:xfrm>
            <a:off x="5543741" y="1215850"/>
            <a:ext cx="3129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only need to enter the coordinate of the position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we want to put a stone at position (4,3), we only need to enter ‘4,3’</a:t>
            </a:r>
          </a:p>
        </p:txBody>
      </p:sp>
    </p:spTree>
    <p:extLst>
      <p:ext uri="{BB962C8B-B14F-4D97-AF65-F5344CB8AC3E}">
        <p14:creationId xmlns:p14="http://schemas.microsoft.com/office/powerpoint/2010/main" val="3954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屏幕录制2023-05-07 23.46.44" descr="屏幕录制2023-05-07 23.46.44">
            <a:hlinkClick r:id="" action="ppaction://media"/>
            <a:extLst>
              <a:ext uri="{FF2B5EF4-FFF2-40B4-BE49-F238E27FC236}">
                <a16:creationId xmlns:a16="http://schemas.microsoft.com/office/drawing/2014/main" id="{DC820E3F-73C2-F969-382E-3261C3478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868" y="703656"/>
            <a:ext cx="8291462" cy="39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图片包含 雨, 自然, 大, 一群&#10;&#10;描述已自动生成">
            <a:extLst>
              <a:ext uri="{FF2B5EF4-FFF2-40B4-BE49-F238E27FC236}">
                <a16:creationId xmlns:a16="http://schemas.microsoft.com/office/drawing/2014/main" id="{AA65FDF0-2239-28DB-7CF0-86374589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2" y="935082"/>
            <a:ext cx="3831767" cy="3094889"/>
          </a:xfrm>
          <a:prstGeom prst="rect">
            <a:avLst/>
          </a:prstGeom>
        </p:spPr>
      </p:pic>
      <p:pic>
        <p:nvPicPr>
          <p:cNvPr id="10" name="图片 9" descr="图表&#10;&#10;中度可信度描述已自动生成">
            <a:extLst>
              <a:ext uri="{FF2B5EF4-FFF2-40B4-BE49-F238E27FC236}">
                <a16:creationId xmlns:a16="http://schemas.microsoft.com/office/drawing/2014/main" id="{12B3720F-4086-118C-7A23-05E3CECD7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2271"/>
            <a:ext cx="3918957" cy="39189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6ABFCE-FC9D-FF75-A05B-B302813829DA}"/>
              </a:ext>
            </a:extLst>
          </p:cNvPr>
          <p:cNvSpPr txBox="1"/>
          <p:nvPr/>
        </p:nvSpPr>
        <p:spPr>
          <a:xfrm>
            <a:off x="-60796" y="4138358"/>
            <a:ext cx="481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1D4971"/>
              </a:buClr>
            </a:pPr>
            <a:r>
              <a:rPr kumimoji="1" lang="en-US" altLang="zh-CN" sz="1600" dirty="0"/>
              <a:t>Machine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wins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game</a:t>
            </a:r>
            <a:endParaRPr kumimoji="1" lang="e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5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雨, 大, 自然, 一群&#10;&#10;描述已自动生成">
            <a:extLst>
              <a:ext uri="{FF2B5EF4-FFF2-40B4-BE49-F238E27FC236}">
                <a16:creationId xmlns:a16="http://schemas.microsoft.com/office/drawing/2014/main" id="{1932F22D-E293-0581-45DA-8B7C3BB2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2" y="1106899"/>
            <a:ext cx="3803467" cy="3160292"/>
          </a:xfrm>
          <a:prstGeom prst="rect">
            <a:avLst/>
          </a:prstGeom>
        </p:spPr>
      </p:pic>
      <p:pic>
        <p:nvPicPr>
          <p:cNvPr id="5" name="图片 4" descr="图表&#10;&#10;中度可信度描述已自动生成">
            <a:extLst>
              <a:ext uri="{FF2B5EF4-FFF2-40B4-BE49-F238E27FC236}">
                <a16:creationId xmlns:a16="http://schemas.microsoft.com/office/drawing/2014/main" id="{97E82952-D064-D7AD-661A-540356D51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5215"/>
            <a:ext cx="4127860" cy="41278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D7B553-C0E8-BDAD-48DC-D49E6049F070}"/>
              </a:ext>
            </a:extLst>
          </p:cNvPr>
          <p:cNvSpPr txBox="1"/>
          <p:nvPr/>
        </p:nvSpPr>
        <p:spPr>
          <a:xfrm>
            <a:off x="0" y="4354345"/>
            <a:ext cx="481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1D4971"/>
              </a:buClr>
            </a:pPr>
            <a:r>
              <a:rPr kumimoji="1" lang="en-US" altLang="zh-CN" sz="1600" dirty="0"/>
              <a:t>Human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wins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game</a:t>
            </a:r>
            <a:endParaRPr kumimoji="1" lang="e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557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Future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Work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0906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Future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C8CC8A1-D976-BA75-42ED-62BF8F6C8091}"/>
              </a:ext>
            </a:extLst>
          </p:cNvPr>
          <p:cNvSpPr txBox="1"/>
          <p:nvPr/>
        </p:nvSpPr>
        <p:spPr>
          <a:xfrm>
            <a:off x="882527" y="1269349"/>
            <a:ext cx="7650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need to train a model that meets the size of 15×15. Due to the small board size, the model cannot derive more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complex policies to attack and defend during training. 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need to further optimize the structure of neural network, since the larger board usually has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larger action space and the state space.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</a:t>
            </a:r>
            <a:r>
              <a:rPr kumimoji="1" lang="en" altLang="zh-CN" sz="1800" dirty="0"/>
              <a:t>e can train different models to match different rules of Gobang.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By </a:t>
            </a:r>
            <a:r>
              <a:rPr kumimoji="1" lang="en-US" altLang="zh-CN" sz="1800" dirty="0"/>
              <a:t>applying</a:t>
            </a:r>
            <a:r>
              <a:rPr kumimoji="1" lang="en" altLang="zh-CN" sz="1800" dirty="0"/>
              <a:t> other more complex rules, it is possible to resolve the problem of data imbalance.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619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The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Game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of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Gobang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5DE3CB7-6AE8-F708-3AFA-3A35654BB74E}"/>
              </a:ext>
            </a:extLst>
          </p:cNvPr>
          <p:cNvSpPr txBox="1"/>
          <p:nvPr/>
        </p:nvSpPr>
        <p:spPr>
          <a:xfrm>
            <a:off x="833874" y="1390151"/>
            <a:ext cx="7639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Two players,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black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white.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Usually,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black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first.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Five pieces of the same color connected in a line (horizontal, vertical or diagonal)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means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 player wins, otherwise it is a draw.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Freestyle Gobang has no restrictions on either player.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It has been proved by a Japanese player in 1899 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if the first player plays perfectly at each move, it must win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833875" y="815343"/>
            <a:ext cx="747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Gobang,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Row,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typical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combinatorial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game: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98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Search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5DE3CB7-6AE8-F708-3AFA-3A35654BB74E}"/>
              </a:ext>
            </a:extLst>
          </p:cNvPr>
          <p:cNvSpPr txBox="1"/>
          <p:nvPr/>
        </p:nvSpPr>
        <p:spPr>
          <a:xfrm>
            <a:off x="1254737" y="2127190"/>
            <a:ext cx="590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Tree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structure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Search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algorithm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833874" y="873495"/>
            <a:ext cx="737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" altLang="zh-CN" sz="2000" dirty="0"/>
              <a:t>Monte Carlo Tree Search (MCTS) is a method of sampling actions and building a search tree based on the sampled actions to find the optimal decision in a given space.</a:t>
            </a:r>
          </a:p>
        </p:txBody>
      </p:sp>
    </p:spTree>
    <p:extLst>
      <p:ext uri="{BB962C8B-B14F-4D97-AF65-F5344CB8AC3E}">
        <p14:creationId xmlns:p14="http://schemas.microsoft.com/office/powerpoint/2010/main" val="185573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Structure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5DE3CB7-6AE8-F708-3AFA-3A35654BB74E}"/>
                  </a:ext>
                </a:extLst>
              </p:cNvPr>
              <p:cNvSpPr txBox="1"/>
              <p:nvPr/>
            </p:nvSpPr>
            <p:spPr>
              <a:xfrm>
                <a:off x="774478" y="1413459"/>
                <a:ext cx="7282515" cy="3297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A: The action to be performed to reach this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node</a:t>
                </a:r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N: The number of visits of the node. </a:t>
                </a:r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W: The total action-value of the node. </a:t>
                </a:r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Q: The average action value of the node, calculated by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P: The prior probability of choosing action A,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neural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network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5DE3CB7-6AE8-F708-3AFA-3A35654B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8" y="1413459"/>
                <a:ext cx="7282515" cy="3297762"/>
              </a:xfrm>
              <a:prstGeom prst="rect">
                <a:avLst/>
              </a:prstGeom>
              <a:blipFill>
                <a:blip r:embed="rId3"/>
                <a:stretch>
                  <a:fillRect l="-522" t="-1149" b="-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833874" y="873495"/>
            <a:ext cx="7378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Node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information</a:t>
            </a:r>
            <a:endParaRPr kumimoji="1"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43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Tree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Structure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47BF8AB-FCF4-CADC-A559-B484463596F2}"/>
              </a:ext>
            </a:extLst>
          </p:cNvPr>
          <p:cNvSpPr txBox="1"/>
          <p:nvPr/>
        </p:nvSpPr>
        <p:spPr>
          <a:xfrm>
            <a:off x="882845" y="2854867"/>
            <a:ext cx="7378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The action can be represented as (𝑏, 5).</a:t>
            </a:r>
          </a:p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𝑁 = 0 means the number of visits to the current node is 0.</a:t>
            </a:r>
          </a:p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𝑊 means the total action value.</a:t>
            </a:r>
          </a:p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𝑄 means the mean action value.</a:t>
            </a:r>
          </a:p>
          <a:p>
            <a:pPr algn="just">
              <a:buClr>
                <a:srgbClr val="1D4971"/>
              </a:buClr>
            </a:pPr>
            <a:r>
              <a:rPr kumimoji="1" lang="en-US" altLang="zh-CN" sz="2000" dirty="0"/>
              <a:t>𝑃 means the prior probability of choosing action A = 5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C9643F-C004-99DA-0D48-87131B15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54" y="970831"/>
            <a:ext cx="3024000" cy="16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2563</Words>
  <Application>Microsoft Macintosh PowerPoint</Application>
  <PresentationFormat>全屏显示(16:9)</PresentationFormat>
  <Paragraphs>337</Paragraphs>
  <Slides>56</Slides>
  <Notes>56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Wingdings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lastModifiedBy>DONG, Hanwen</cp:lastModifiedBy>
  <cp:revision>157</cp:revision>
  <dcterms:created xsi:type="dcterms:W3CDTF">2018-11-08T00:27:20Z</dcterms:created>
  <dcterms:modified xsi:type="dcterms:W3CDTF">2024-10-22T18:02:24Z</dcterms:modified>
  <cp:category>qzuser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